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3" r:id="rId2"/>
    <p:sldId id="281" r:id="rId3"/>
    <p:sldId id="280" r:id="rId4"/>
    <p:sldId id="278" r:id="rId5"/>
    <p:sldId id="279" r:id="rId6"/>
    <p:sldId id="272" r:id="rId7"/>
    <p:sldId id="271" r:id="rId8"/>
    <p:sldId id="270" r:id="rId9"/>
    <p:sldId id="267" r:id="rId10"/>
    <p:sldId id="268" r:id="rId11"/>
    <p:sldId id="265" r:id="rId12"/>
    <p:sldId id="266" r:id="rId13"/>
    <p:sldId id="257" r:id="rId14"/>
    <p:sldId id="260" r:id="rId15"/>
    <p:sldId id="276" r:id="rId16"/>
    <p:sldId id="275" r:id="rId17"/>
    <p:sldId id="269" r:id="rId18"/>
    <p:sldId id="261" r:id="rId19"/>
    <p:sldId id="263" r:id="rId20"/>
    <p:sldId id="262" r:id="rId21"/>
    <p:sldId id="259" r:id="rId22"/>
    <p:sldId id="264" r:id="rId23"/>
    <p:sldId id="274"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31" autoAdjust="0"/>
  </p:normalViewPr>
  <p:slideViewPr>
    <p:cSldViewPr snapToGrid="0">
      <p:cViewPr varScale="1">
        <p:scale>
          <a:sx n="79" d="100"/>
          <a:sy n="79"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21.07.2025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dirty="0"/>
              <a:t>- </a:t>
            </a:r>
            <a:r>
              <a:rPr lang="de-DE" b="1" dirty="0"/>
              <a:t>Traffic</a:t>
            </a:r>
            <a:br>
              <a:rPr lang="de-DE" dirty="0"/>
            </a:br>
            <a:r>
              <a:rPr lang="de-DE" b="1" dirty="0"/>
              <a:t>„Dominant Desktop Traffic“</a:t>
            </a:r>
            <a:br>
              <a:rPr lang="de-DE" dirty="0"/>
            </a:br>
            <a:r>
              <a:rPr lang="de-DE" dirty="0"/>
              <a:t>Sehr hoher Desktop-Nutzeranteil (Ø 388,4), was auf eine überwiegend stationäre Nutzung hinweist.</a:t>
            </a:r>
          </a:p>
          <a:p>
            <a:r>
              <a:rPr lang="de-DE" b="1" dirty="0"/>
              <a:t>„Ausgewogener Mobile/Desktop Traffic“</a:t>
            </a:r>
            <a:br>
              <a:rPr lang="de-DE" dirty="0"/>
            </a:br>
            <a:r>
              <a:rPr lang="de-DE" dirty="0"/>
              <a:t>Vergleichbare Nutzungszahlen für Mobile (Ø 46,7) und Desktop (Ø 43,8), also eine ausgewogene Geräteverteilung.</a:t>
            </a:r>
          </a:p>
          <a:p>
            <a:r>
              <a:rPr lang="de-DE" b="1" dirty="0"/>
              <a:t>„Hoher Mobile Traffic“</a:t>
            </a:r>
            <a:br>
              <a:rPr lang="de-DE" dirty="0"/>
            </a:br>
            <a:r>
              <a:rPr lang="de-DE" dirty="0"/>
              <a:t>Deutlicher Fokus auf mobile Nutzung mit hohem Mobile-Wert (Ø 140,6), Desktop kaum relevant.</a:t>
            </a:r>
          </a:p>
          <a:p>
            <a:endParaRPr lang="de-DE" b="1" dirty="0"/>
          </a:p>
          <a:p>
            <a:r>
              <a:rPr lang="de-DE" b="1" dirty="0"/>
              <a:t>- Engagement-Verhalten</a:t>
            </a:r>
            <a:br>
              <a:rPr lang="de-DE" dirty="0"/>
            </a:br>
            <a:r>
              <a:rPr lang="de-DE" b="1" dirty="0"/>
              <a:t>„Stark engagierte Nutzer“</a:t>
            </a:r>
            <a:br>
              <a:rPr lang="de-DE" dirty="0"/>
            </a:br>
            <a:r>
              <a:rPr lang="de-DE" dirty="0"/>
              <a:t>Sehr viele Seitenaufrufe (Ø 252,9), lange Verweildauer (Ø 147,5 Sek.) und viele Seiten pro Sitzung (Ø 12,6) – typisch für intensive Nutzung.</a:t>
            </a:r>
          </a:p>
          <a:p>
            <a:r>
              <a:rPr lang="de-DE" b="1" dirty="0"/>
              <a:t>„Moderates Engagement“</a:t>
            </a:r>
            <a:br>
              <a:rPr lang="de-DE" dirty="0"/>
            </a:br>
            <a:r>
              <a:rPr lang="de-DE" dirty="0"/>
              <a:t>Solide Nutzung über alle Metriken hinweg – Seitenaufrufe (Ø 90), Verweildauer (Ø 90 Sek.), mittlere Tiefe pro Sitzung.</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endParaRPr lang="de-DE" sz="1200" b="0" kern="1200" dirty="0">
              <a:solidFill>
                <a:schemeClr val="tx1"/>
              </a:solidFill>
              <a:effectLst/>
              <a:latin typeface="+mn-lt"/>
              <a:ea typeface="+mn-ea"/>
              <a:cs typeface="+mn-cs"/>
            </a:endParaRPr>
          </a:p>
          <a:p>
            <a:pPr algn="l">
              <a:buFont typeface="Arial" panose="020B0604020202020204" pitchFamily="34" charset="0"/>
              <a:buChar char="•"/>
            </a:pPr>
            <a:r>
              <a:rPr lang="de-DE" sz="1200" b="1" i="0" dirty="0">
                <a:solidFill>
                  <a:schemeClr val="bg2">
                    <a:lumMod val="25000"/>
                  </a:schemeClr>
                </a:solidFill>
                <a:effectLst/>
              </a:rPr>
              <a:t>„Desktop Nutzer, hohe Aktivität“</a:t>
            </a:r>
            <a:r>
              <a:rPr lang="de-DE" sz="12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200" b="1" i="0" dirty="0">
                <a:solidFill>
                  <a:schemeClr val="bg2">
                    <a:lumMod val="25000"/>
                  </a:schemeClr>
                </a:solidFill>
                <a:effectLst/>
              </a:rPr>
              <a:t>„Mobile Nutzer, hohe Verweildauer“</a:t>
            </a:r>
            <a:r>
              <a:rPr lang="de-DE" sz="12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200" b="1" i="0" dirty="0">
                <a:solidFill>
                  <a:schemeClr val="bg2">
                    <a:lumMod val="25000"/>
                  </a:schemeClr>
                </a:solidFill>
                <a:effectLst/>
              </a:rPr>
              <a:t>„Geringe Nutzerzahl &amp; Traffic“</a:t>
            </a:r>
            <a:r>
              <a:rPr lang="de-DE" sz="1200" b="0" i="0" dirty="0">
                <a:solidFill>
                  <a:schemeClr val="bg2">
                    <a:lumMod val="25000"/>
                  </a:schemeClr>
                </a:solidFill>
                <a:effectLst/>
              </a:rPr>
              <a:t>: Nutzerzahl (26,4), Sitzungen über Google/</a:t>
            </a:r>
            <a:r>
              <a:rPr lang="de-DE" sz="1200" b="0" i="0" dirty="0" err="1">
                <a:solidFill>
                  <a:schemeClr val="bg2">
                    <a:lumMod val="25000"/>
                  </a:schemeClr>
                </a:solidFill>
                <a:effectLst/>
              </a:rPr>
              <a:t>Direct</a:t>
            </a:r>
            <a:r>
              <a:rPr lang="de-DE" sz="1200" b="0" i="0" dirty="0">
                <a:solidFill>
                  <a:schemeClr val="bg2">
                    <a:lumMod val="25000"/>
                  </a:schemeClr>
                </a:solidFill>
                <a:effectLst/>
              </a:rPr>
              <a:t> (~12/~10)</a:t>
            </a:r>
          </a:p>
          <a:p>
            <a:pPr algn="l">
              <a:buFont typeface="Arial" panose="020B0604020202020204" pitchFamily="34" charset="0"/>
              <a:buChar char="•"/>
            </a:pPr>
            <a:r>
              <a:rPr lang="de-DE" sz="1200" b="1" i="0" dirty="0">
                <a:solidFill>
                  <a:schemeClr val="bg2">
                    <a:lumMod val="25000"/>
                  </a:schemeClr>
                </a:solidFill>
                <a:effectLst/>
              </a:rPr>
              <a:t>„Hoher Traffic &amp; Engagement“</a:t>
            </a:r>
            <a:r>
              <a:rPr lang="de-DE" sz="1200" b="0" i="0" dirty="0">
                <a:solidFill>
                  <a:schemeClr val="bg2">
                    <a:lumMod val="25000"/>
                  </a:schemeClr>
                </a:solidFill>
                <a:effectLst/>
              </a:rPr>
              <a:t>: Nutzer (76,1), Google-Traffic (55,8), Events (55,6)</a:t>
            </a:r>
          </a:p>
          <a:p>
            <a:pPr algn="l">
              <a:buFont typeface="Arial" panose="020B0604020202020204" pitchFamily="34" charset="0"/>
              <a:buChar char="•"/>
            </a:pPr>
            <a:r>
              <a:rPr lang="de-DE" sz="1200" b="1" i="0" dirty="0">
                <a:solidFill>
                  <a:schemeClr val="bg2">
                    <a:lumMod val="25000"/>
                  </a:schemeClr>
                </a:solidFill>
                <a:effectLst/>
              </a:rPr>
              <a:t>„Kurze bis mittlere Verweildauer“</a:t>
            </a:r>
            <a:r>
              <a:rPr lang="de-DE" sz="12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200" b="1" i="0" dirty="0">
                <a:solidFill>
                  <a:schemeClr val="bg2">
                    <a:lumMod val="25000"/>
                  </a:schemeClr>
                </a:solidFill>
                <a:effectLst/>
              </a:rPr>
              <a:t>„Hohe Nutzerzahl mit schnellen Aktionen“</a:t>
            </a:r>
            <a:r>
              <a:rPr lang="de-DE" sz="1200" b="0" i="0" dirty="0">
                <a:solidFill>
                  <a:schemeClr val="bg2">
                    <a:lumMod val="25000"/>
                  </a:schemeClr>
                </a:solidFill>
                <a:effectLst/>
              </a:rPr>
              <a:t>: Nutzer (78,1), Verweildauer (95 Sek.), Events (59,4)</a:t>
            </a:r>
          </a:p>
          <a:p>
            <a:pPr algn="l">
              <a:buFont typeface="Arial" panose="020B0604020202020204" pitchFamily="34" charset="0"/>
              <a:buChar char="•"/>
            </a:pPr>
            <a:r>
              <a:rPr lang="de-DE" sz="1200" b="1" i="0" dirty="0">
                <a:solidFill>
                  <a:schemeClr val="bg2">
                    <a:lumMod val="25000"/>
                  </a:schemeClr>
                </a:solidFill>
                <a:effectLst/>
              </a:rPr>
              <a:t>„Intensive Nutzung“</a:t>
            </a:r>
            <a:r>
              <a:rPr lang="de-DE" sz="12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200" b="1" i="0" dirty="0">
                <a:solidFill>
                  <a:schemeClr val="bg2">
                    <a:lumMod val="25000"/>
                  </a:schemeClr>
                </a:solidFill>
                <a:effectLst/>
              </a:rPr>
              <a:t>„Dominant Desktop Traffic“</a:t>
            </a:r>
            <a:r>
              <a:rPr lang="de-DE" sz="1200" b="0" i="0" dirty="0">
                <a:solidFill>
                  <a:schemeClr val="bg2">
                    <a:lumMod val="25000"/>
                  </a:schemeClr>
                </a:solidFill>
                <a:effectLst/>
              </a:rPr>
              <a:t>: Desktop-Anteil (388,4)</a:t>
            </a:r>
          </a:p>
          <a:p>
            <a:pPr algn="l">
              <a:buFont typeface="Arial" panose="020B0604020202020204" pitchFamily="34" charset="0"/>
              <a:buChar char="•"/>
            </a:pPr>
            <a:r>
              <a:rPr lang="de-DE" sz="1200" b="1" i="0" dirty="0">
                <a:solidFill>
                  <a:schemeClr val="bg2">
                    <a:lumMod val="25000"/>
                  </a:schemeClr>
                </a:solidFill>
                <a:effectLst/>
              </a:rPr>
              <a:t>„Ausgewogener Mobile/Desktop Traffic“</a:t>
            </a:r>
            <a:r>
              <a:rPr lang="de-DE" sz="1200" b="0" i="0" dirty="0">
                <a:solidFill>
                  <a:schemeClr val="bg2">
                    <a:lumMod val="25000"/>
                  </a:schemeClr>
                </a:solidFill>
                <a:effectLst/>
              </a:rPr>
              <a:t>: Mobile (46,7), Desktop (43,8)</a:t>
            </a:r>
          </a:p>
          <a:p>
            <a:pPr algn="l">
              <a:buFont typeface="Arial" panose="020B0604020202020204" pitchFamily="34" charset="0"/>
              <a:buChar char="•"/>
            </a:pPr>
            <a:r>
              <a:rPr lang="de-DE" sz="1200" b="1" i="0" dirty="0">
                <a:solidFill>
                  <a:schemeClr val="bg2">
                    <a:lumMod val="25000"/>
                  </a:schemeClr>
                </a:solidFill>
                <a:effectLst/>
              </a:rPr>
              <a:t>„Hoher Mobile Traffic“</a:t>
            </a:r>
            <a:r>
              <a:rPr lang="de-DE" sz="1200" b="0" i="0" dirty="0">
                <a:solidFill>
                  <a:schemeClr val="bg2">
                    <a:lumMod val="25000"/>
                  </a:schemeClr>
                </a:solidFill>
                <a:effectLst/>
              </a:rPr>
              <a:t>: Mobilnutzung (140,6)</a:t>
            </a:r>
          </a:p>
          <a:p>
            <a:pPr algn="l">
              <a:buFont typeface="Arial" panose="020B0604020202020204" pitchFamily="34" charset="0"/>
              <a:buChar char="•"/>
            </a:pPr>
            <a:r>
              <a:rPr lang="de-DE" sz="1200" b="1" i="0" dirty="0">
                <a:solidFill>
                  <a:schemeClr val="bg2">
                    <a:lumMod val="25000"/>
                  </a:schemeClr>
                </a:solidFill>
                <a:effectLst/>
              </a:rPr>
              <a:t>„Stark engagierte Nutzer“</a:t>
            </a:r>
            <a:r>
              <a:rPr lang="de-DE" sz="12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200" b="1" i="0" dirty="0">
                <a:solidFill>
                  <a:schemeClr val="bg2">
                    <a:lumMod val="25000"/>
                  </a:schemeClr>
                </a:solidFill>
                <a:effectLst/>
              </a:rPr>
              <a:t>„Moderates Engagement“</a:t>
            </a:r>
            <a:r>
              <a:rPr lang="de-DE" sz="1200" b="0" i="0" dirty="0">
                <a:solidFill>
                  <a:schemeClr val="bg2">
                    <a:lumMod val="25000"/>
                  </a:schemeClr>
                </a:solidFill>
                <a:effectLst/>
              </a:rPr>
              <a:t>: ~90 Seitenaufrufe, ~90 Sek. Verweildauer</a:t>
            </a:r>
          </a:p>
          <a:p>
            <a:endParaRPr lang="de-DE"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D0EAAEC-3026-475C-AE13-EBFCAFEF86C8}" type="slidenum">
              <a:rPr lang="de-DE" smtClean="0"/>
              <a:t>15</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Feiertagsanalyse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In einem zweiten Schritt wird geprüft, ob sich bestimmte Cluster auch an Feiertagen überproportional zeigen. Dazu wird eine gefilterte Feiertags-Tabelle genutzt, die angibt, wie häufig einzelne Cluster an spezifischen Feiertagen auftreten.</a:t>
            </a:r>
          </a:p>
          <a:p>
            <a:pPr algn="l">
              <a:buFont typeface="Arial" panose="020B0604020202020204" pitchFamily="34" charset="0"/>
              <a:buChar char="•"/>
            </a:pPr>
            <a:endParaRPr lang="de-DE" sz="1200" b="1" i="0" dirty="0">
              <a:solidFill>
                <a:schemeClr val="bg2">
                  <a:lumMod val="25000"/>
                </a:schemeClr>
              </a:solidFill>
              <a:effectLst/>
            </a:endParaRPr>
          </a:p>
          <a:p>
            <a:pPr algn="l">
              <a:buFont typeface="Arial" panose="020B0604020202020204" pitchFamily="34" charset="0"/>
              <a:buChar char="•"/>
            </a:pPr>
            <a:r>
              <a:rPr lang="de-DE" sz="1200" b="1" i="0" dirty="0">
                <a:solidFill>
                  <a:schemeClr val="bg2">
                    <a:lumMod val="25000"/>
                  </a:schemeClr>
                </a:solidFill>
                <a:effectLst/>
              </a:rPr>
              <a:t>„Desktop Nutzer, hohe Aktivität“</a:t>
            </a:r>
            <a:r>
              <a:rPr lang="de-DE" sz="12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200" b="1" i="0" dirty="0">
                <a:solidFill>
                  <a:schemeClr val="bg2">
                    <a:lumMod val="25000"/>
                  </a:schemeClr>
                </a:solidFill>
                <a:effectLst/>
              </a:rPr>
              <a:t>„Mobile Nutzer, hohe Verweildauer“</a:t>
            </a:r>
            <a:r>
              <a:rPr lang="de-DE" sz="12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200" b="1" i="0" dirty="0">
                <a:solidFill>
                  <a:schemeClr val="bg2">
                    <a:lumMod val="25000"/>
                  </a:schemeClr>
                </a:solidFill>
                <a:effectLst/>
              </a:rPr>
              <a:t>„Geringe Nutzerzahl &amp; Traffic“</a:t>
            </a:r>
            <a:r>
              <a:rPr lang="de-DE" sz="1200" b="0" i="0" dirty="0">
                <a:solidFill>
                  <a:schemeClr val="bg2">
                    <a:lumMod val="25000"/>
                  </a:schemeClr>
                </a:solidFill>
                <a:effectLst/>
              </a:rPr>
              <a:t>: Nutzerzahl (26,4), Sitzungen über Google/</a:t>
            </a:r>
            <a:r>
              <a:rPr lang="de-DE" sz="1200" b="0" i="0" dirty="0" err="1">
                <a:solidFill>
                  <a:schemeClr val="bg2">
                    <a:lumMod val="25000"/>
                  </a:schemeClr>
                </a:solidFill>
                <a:effectLst/>
              </a:rPr>
              <a:t>Direct</a:t>
            </a:r>
            <a:r>
              <a:rPr lang="de-DE" sz="1200" b="0" i="0" dirty="0">
                <a:solidFill>
                  <a:schemeClr val="bg2">
                    <a:lumMod val="25000"/>
                  </a:schemeClr>
                </a:solidFill>
                <a:effectLst/>
              </a:rPr>
              <a:t> (~12/~10)</a:t>
            </a:r>
          </a:p>
          <a:p>
            <a:pPr algn="l">
              <a:buFont typeface="Arial" panose="020B0604020202020204" pitchFamily="34" charset="0"/>
              <a:buChar char="•"/>
            </a:pPr>
            <a:r>
              <a:rPr lang="de-DE" sz="1200" b="1" i="0" dirty="0">
                <a:solidFill>
                  <a:schemeClr val="bg2">
                    <a:lumMod val="25000"/>
                  </a:schemeClr>
                </a:solidFill>
                <a:effectLst/>
              </a:rPr>
              <a:t>„Hoher Traffic &amp; Engagement“</a:t>
            </a:r>
            <a:r>
              <a:rPr lang="de-DE" sz="1200" b="0" i="0" dirty="0">
                <a:solidFill>
                  <a:schemeClr val="bg2">
                    <a:lumMod val="25000"/>
                  </a:schemeClr>
                </a:solidFill>
                <a:effectLst/>
              </a:rPr>
              <a:t>: Nutzer (76,1), Google-Traffic (55,8), Events (55,6)</a:t>
            </a:r>
          </a:p>
          <a:p>
            <a:pPr algn="l">
              <a:buFont typeface="Arial" panose="020B0604020202020204" pitchFamily="34" charset="0"/>
              <a:buChar char="•"/>
            </a:pPr>
            <a:r>
              <a:rPr lang="de-DE" sz="1200" b="1" i="0" dirty="0">
                <a:solidFill>
                  <a:schemeClr val="bg2">
                    <a:lumMod val="25000"/>
                  </a:schemeClr>
                </a:solidFill>
                <a:effectLst/>
              </a:rPr>
              <a:t>„Kurze bis mittlere Verweildauer“</a:t>
            </a:r>
            <a:r>
              <a:rPr lang="de-DE" sz="12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200" b="1" i="0" dirty="0">
                <a:solidFill>
                  <a:schemeClr val="bg2">
                    <a:lumMod val="25000"/>
                  </a:schemeClr>
                </a:solidFill>
                <a:effectLst/>
              </a:rPr>
              <a:t>„Hohe Nutzerzahl mit schnellen Aktionen“</a:t>
            </a:r>
            <a:r>
              <a:rPr lang="de-DE" sz="1200" b="0" i="0" dirty="0">
                <a:solidFill>
                  <a:schemeClr val="bg2">
                    <a:lumMod val="25000"/>
                  </a:schemeClr>
                </a:solidFill>
                <a:effectLst/>
              </a:rPr>
              <a:t>: Nutzer (78,1), Verweildauer (95 Sek.), Events (59,4)</a:t>
            </a:r>
          </a:p>
          <a:p>
            <a:pPr algn="l">
              <a:buFont typeface="Arial" panose="020B0604020202020204" pitchFamily="34" charset="0"/>
              <a:buChar char="•"/>
            </a:pPr>
            <a:r>
              <a:rPr lang="de-DE" sz="1200" b="1" i="0" dirty="0">
                <a:solidFill>
                  <a:schemeClr val="bg2">
                    <a:lumMod val="25000"/>
                  </a:schemeClr>
                </a:solidFill>
                <a:effectLst/>
              </a:rPr>
              <a:t>„Intensive Nutzung“</a:t>
            </a:r>
            <a:r>
              <a:rPr lang="de-DE" sz="12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200" b="1" i="0" dirty="0">
                <a:solidFill>
                  <a:schemeClr val="bg2">
                    <a:lumMod val="25000"/>
                  </a:schemeClr>
                </a:solidFill>
                <a:effectLst/>
              </a:rPr>
              <a:t>„Dominant Desktop Traffic“</a:t>
            </a:r>
            <a:r>
              <a:rPr lang="de-DE" sz="1200" b="0" i="0" dirty="0">
                <a:solidFill>
                  <a:schemeClr val="bg2">
                    <a:lumMod val="25000"/>
                  </a:schemeClr>
                </a:solidFill>
                <a:effectLst/>
              </a:rPr>
              <a:t>: Desktop-Anteil (388,4)</a:t>
            </a:r>
          </a:p>
          <a:p>
            <a:pPr algn="l">
              <a:buFont typeface="Arial" panose="020B0604020202020204" pitchFamily="34" charset="0"/>
              <a:buChar char="•"/>
            </a:pPr>
            <a:r>
              <a:rPr lang="de-DE" sz="1200" b="1" i="0" dirty="0">
                <a:solidFill>
                  <a:schemeClr val="bg2">
                    <a:lumMod val="25000"/>
                  </a:schemeClr>
                </a:solidFill>
                <a:effectLst/>
              </a:rPr>
              <a:t>„Ausgewogener Mobile/Desktop Traffic“</a:t>
            </a:r>
            <a:r>
              <a:rPr lang="de-DE" sz="1200" b="0" i="0" dirty="0">
                <a:solidFill>
                  <a:schemeClr val="bg2">
                    <a:lumMod val="25000"/>
                  </a:schemeClr>
                </a:solidFill>
                <a:effectLst/>
              </a:rPr>
              <a:t>: Mobile (46,7), Desktop (43,8)</a:t>
            </a:r>
          </a:p>
          <a:p>
            <a:pPr algn="l">
              <a:buFont typeface="Arial" panose="020B0604020202020204" pitchFamily="34" charset="0"/>
              <a:buChar char="•"/>
            </a:pPr>
            <a:r>
              <a:rPr lang="de-DE" sz="1200" b="1" i="0" dirty="0">
                <a:solidFill>
                  <a:schemeClr val="bg2">
                    <a:lumMod val="25000"/>
                  </a:schemeClr>
                </a:solidFill>
                <a:effectLst/>
              </a:rPr>
              <a:t>„Hoher Mobile Traffic“</a:t>
            </a:r>
            <a:r>
              <a:rPr lang="de-DE" sz="1200" b="0" i="0" dirty="0">
                <a:solidFill>
                  <a:schemeClr val="bg2">
                    <a:lumMod val="25000"/>
                  </a:schemeClr>
                </a:solidFill>
                <a:effectLst/>
              </a:rPr>
              <a:t>: Mobilnutzung (140,6)</a:t>
            </a:r>
          </a:p>
          <a:p>
            <a:pPr algn="l">
              <a:buFont typeface="Arial" panose="020B0604020202020204" pitchFamily="34" charset="0"/>
              <a:buChar char="•"/>
            </a:pPr>
            <a:r>
              <a:rPr lang="de-DE" sz="1200" b="1" i="0" dirty="0">
                <a:solidFill>
                  <a:schemeClr val="bg2">
                    <a:lumMod val="25000"/>
                  </a:schemeClr>
                </a:solidFill>
                <a:effectLst/>
              </a:rPr>
              <a:t>„Stark engagierte Nutzer“</a:t>
            </a:r>
            <a:r>
              <a:rPr lang="de-DE" sz="12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200" b="1" i="0" dirty="0">
                <a:solidFill>
                  <a:schemeClr val="bg2">
                    <a:lumMod val="25000"/>
                  </a:schemeClr>
                </a:solidFill>
                <a:effectLst/>
              </a:rPr>
              <a:t>„Moderates Engagement“</a:t>
            </a:r>
            <a:r>
              <a:rPr lang="de-DE" sz="1200" b="0" i="0" dirty="0">
                <a:solidFill>
                  <a:schemeClr val="bg2">
                    <a:lumMod val="25000"/>
                  </a:schemeClr>
                </a:solidFill>
                <a:effectLst/>
              </a:rPr>
              <a:t>: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67076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Kontaktwege. Diese 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8 Tabellen, die verschiedene Aspekte des Nutzerverhaltens auf der Website abbilden: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user_sessions</a:t>
            </a:r>
            <a:r>
              <a:rPr lang="de-DE" dirty="0"/>
              <a:t> enthält Metriken zum allgemeinen Verhalten der Nutzer: darunter die Gesamtzahl der Nutzer pro Tag, die durchschnittliche Verweildauer, Seiten pro Sitzung und die Absprungrate.</a:t>
            </a:r>
          </a:p>
          <a:p>
            <a:endParaRPr lang="de-DE" dirty="0"/>
          </a:p>
          <a:p>
            <a:r>
              <a:rPr lang="de-DE" dirty="0"/>
              <a:t>In </a:t>
            </a:r>
            <a:r>
              <a:rPr lang="de-DE" b="1" dirty="0" err="1"/>
              <a:t>landing_page_views</a:t>
            </a:r>
            <a:r>
              <a:rPr lang="de-DE" dirty="0"/>
              <a:t> sehen wir, welche Seiten an welchem Datum wie oft aufgerufen wurden. Jede Seite hat dabei eine eindeutige </a:t>
            </a:r>
            <a:r>
              <a:rPr lang="de-DE" b="1" dirty="0" err="1"/>
              <a:t>eid</a:t>
            </a:r>
            <a:r>
              <a:rPr lang="de-DE" dirty="0"/>
              <a:t>, also eine Seiten-ID.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Dann gibt es noch </a:t>
            </a:r>
            <a:r>
              <a:rPr lang="de-DE" b="1" dirty="0" err="1"/>
              <a:t>traffic_sources</a:t>
            </a:r>
            <a:r>
              <a:rPr lang="de-DE" b="1" dirty="0"/>
              <a:t> </a:t>
            </a:r>
            <a:r>
              <a:rPr lang="de-DE" dirty="0"/>
              <a:t>– diese Tabelle zeigt, </a:t>
            </a:r>
            <a:r>
              <a:rPr lang="de-DE" b="1" dirty="0"/>
              <a:t>aus welchen Quellen</a:t>
            </a:r>
            <a:r>
              <a:rPr lang="de-DE" dirty="0"/>
              <a:t> die Sitzungen kamen, etwa direkt oder über externe Seiten, und wie viele Seiten pro Sitzung aufgerufen wurden.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Ergänzend dazu zeigt </a:t>
            </a:r>
            <a:r>
              <a:rPr lang="de-DE" b="1" dirty="0" err="1"/>
              <a:t>traffic_sources_chart</a:t>
            </a:r>
            <a:r>
              <a:rPr lang="de-DE" dirty="0"/>
              <a:t>, woher die </a:t>
            </a:r>
            <a:r>
              <a:rPr lang="de-DE" b="1" dirty="0"/>
              <a:t>neuen Besucher </a:t>
            </a:r>
            <a:r>
              <a:rPr lang="de-DE" dirty="0"/>
              <a:t>stammen – also solche, die vorher noch nie auf der Website waren.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Tabelle </a:t>
            </a:r>
            <a:r>
              <a:rPr lang="de-DE" b="1" dirty="0" err="1"/>
              <a:t>devices_useage</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Und in </a:t>
            </a:r>
            <a:r>
              <a:rPr lang="de-DE" b="1" dirty="0" err="1"/>
              <a:t>daily_visitor_chart</a:t>
            </a:r>
            <a:r>
              <a:rPr lang="de-DE" b="1" dirty="0"/>
              <a:t> </a:t>
            </a:r>
            <a:r>
              <a:rPr lang="de-DE" dirty="0"/>
              <a:t>wird erfasst, </a:t>
            </a:r>
            <a:r>
              <a:rPr lang="de-DE" b="1" dirty="0"/>
              <a:t>welches Geschlecht</a:t>
            </a:r>
            <a:r>
              <a:rPr lang="de-DE" dirty="0"/>
              <a:t> an einem bestimmten Tag wie häufig vertreten war – aufgeteilt in „</a:t>
            </a:r>
            <a:r>
              <a:rPr lang="de-DE" dirty="0" err="1"/>
              <a:t>female</a:t>
            </a:r>
            <a:r>
              <a:rPr lang="de-DE" dirty="0"/>
              <a:t>“ und „male“. Hier </a:t>
            </a:r>
            <a:r>
              <a:rPr lang="de-DE" dirty="0" err="1"/>
              <a:t>uss</a:t>
            </a:r>
            <a:r>
              <a:rPr lang="de-DE" dirty="0"/>
              <a:t> man allerdings schon gleich dazu sagen das von allen 74.000 Usern nur etwa 8500 ihr Geschlecht angegeben haben und es somit wenig Aussagekraft hat.</a:t>
            </a:r>
          </a:p>
          <a:p>
            <a:endParaRPr lang="de-DE" dirty="0"/>
          </a:p>
          <a:p>
            <a:r>
              <a:rPr lang="de-DE" dirty="0"/>
              <a:t>In </a:t>
            </a:r>
            <a:r>
              <a:rPr lang="de-DE" b="1" dirty="0" err="1"/>
              <a:t>user_events</a:t>
            </a:r>
            <a:r>
              <a:rPr lang="de-DE" b="1" dirty="0"/>
              <a:t> </a:t>
            </a:r>
            <a:r>
              <a:rPr lang="de-DE" dirty="0"/>
              <a:t>geht es darum, </a:t>
            </a:r>
            <a:r>
              <a:rPr lang="de-DE" i="1" dirty="0"/>
              <a:t>welche konkreten Filter</a:t>
            </a:r>
            <a:r>
              <a:rPr lang="de-DE" dirty="0"/>
              <a:t> Nutzer ausgeführt haben (</a:t>
            </a:r>
            <a:r>
              <a:rPr lang="de-DE" dirty="0" err="1"/>
              <a:t>cheked</a:t>
            </a:r>
            <a:r>
              <a:rPr lang="de-DE" dirty="0"/>
              <a:t>, </a:t>
            </a:r>
            <a:r>
              <a:rPr lang="de-DE" dirty="0" err="1"/>
              <a:t>website</a:t>
            </a:r>
            <a:r>
              <a:rPr lang="de-DE" dirty="0"/>
              <a:t>, email, verschiedene Themenbereiche </a:t>
            </a:r>
            <a:r>
              <a:rPr lang="de-DE" dirty="0" err="1"/>
              <a:t>ect.</a:t>
            </a:r>
            <a:r>
              <a:rPr lang="de-DE" dirty="0"/>
              <a:t>)– um den richtigen Zuhörer für sich zu finden und wie oft dieses Ereignis eingetreten ist</a:t>
            </a:r>
          </a:p>
          <a:p>
            <a:endParaRPr lang="de-DE" dirty="0"/>
          </a:p>
          <a:p>
            <a:r>
              <a:rPr lang="de-DE" dirty="0"/>
              <a:t>Mittig sehen wir die Tabelle Datum worüber alle Tabellen miteinander verbunden sind.</a:t>
            </a:r>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a:t>
            </a:r>
            <a:r>
              <a:rPr lang="de-DE" sz="1200" b="0" dirty="0" err="1">
                <a:effectLst/>
                <a:cs typeface="Mangal Pro" panose="00000500000000000000" pitchFamily="2" charset="0"/>
              </a:rPr>
              <a:t>ZEit</a:t>
            </a:r>
            <a:r>
              <a:rPr lang="de-DE" sz="1200" b="0" dirty="0">
                <a:effectLst/>
                <a:cs typeface="Mangal Pro" panose="00000500000000000000" pitchFamily="2" charset="0"/>
              </a:rPr>
              <a:t>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endParaRPr lang="de-DE" sz="1200" b="1" dirty="0"/>
          </a:p>
          <a:p>
            <a:r>
              <a:rPr lang="de-DE" sz="1200" b="1" dirty="0"/>
              <a:t>- 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 Quelle &amp; Intensität</a:t>
            </a:r>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pPr marL="171450" indent="-171450">
              <a:buFontTx/>
              <a:buChar char="-"/>
            </a:pPr>
            <a:r>
              <a:rPr lang="de-DE" sz="1200" b="1" dirty="0"/>
              <a:t>Zeitliches Verhalten &amp; Event-Verhalten</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21.07.2025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21.07.2025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496215" y="1050517"/>
            <a:ext cx="7199569" cy="5380488"/>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108642" y="3336099"/>
            <a:ext cx="7792890" cy="3417118"/>
          </a:xfrm>
          <a:prstGeom prst="rect">
            <a:avLst/>
          </a:prstGeom>
          <a:ln w="3175">
            <a:solidFill>
              <a:schemeClr val="tx1"/>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036735" y="323165"/>
            <a:ext cx="4992303" cy="2797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639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796892" y="3717199"/>
            <a:ext cx="4598215" cy="2981741"/>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663584" y="647156"/>
            <a:ext cx="8864832" cy="2988562"/>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259200" y="3084667"/>
            <a:ext cx="3673599" cy="3385986"/>
          </a:xfrm>
          <a:prstGeom prst="rect">
            <a:avLst/>
          </a:prstGeom>
          <a:effectLst>
            <a:outerShdw blurRad="50800" dist="38100" dir="2700000" algn="tl" rotWithShape="0">
              <a:prstClr val="black">
                <a:alpha val="40000"/>
              </a:prstClr>
            </a:outerShdw>
          </a:effectLst>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112886" y="3084667"/>
            <a:ext cx="3673598" cy="3446915"/>
          </a:xfrm>
          <a:prstGeom prst="rect">
            <a:avLst/>
          </a:prstGeom>
          <a:effectLst>
            <a:outerShdw blurRad="50800" dist="38100" dir="2700000" algn="tl" rotWithShape="0">
              <a:prstClr val="black">
                <a:alpha val="40000"/>
              </a:prstClr>
            </a:outerShdw>
          </a:effectLst>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943099" y="162961"/>
            <a:ext cx="8305801" cy="3852825"/>
          </a:xfrm>
          <a:prstGeom prst="rect">
            <a:avLst/>
          </a:prstGeom>
          <a:effectLst>
            <a:outerShdw blurRad="50800" dist="38100" dir="2700000" algn="tl" rotWithShape="0">
              <a:prstClr val="black">
                <a:alpha val="40000"/>
              </a:prstClr>
            </a:outerShdw>
          </a:effectLst>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122663" y="1831168"/>
            <a:ext cx="4984943" cy="3844803"/>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7207055" y="1831167"/>
            <a:ext cx="4984945" cy="3844803"/>
          </a:xfrm>
          <a:prstGeom prst="rect">
            <a:avLst/>
          </a:prstGeom>
          <a:effectLst>
            <a:outerShdw blurRad="50800" dist="38100" dir="2700000" algn="tl" rotWithShape="0">
              <a:prstClr val="black">
                <a:alpha val="40000"/>
              </a:prstClr>
            </a:outerShdw>
          </a:effectLst>
        </p:spPr>
      </p:pic>
      <p:sp>
        <p:nvSpPr>
          <p:cNvPr id="11" name="Textfeld 10">
            <a:extLst>
              <a:ext uri="{FF2B5EF4-FFF2-40B4-BE49-F238E27FC236}">
                <a16:creationId xmlns:a16="http://schemas.microsoft.com/office/drawing/2014/main" id="{3737580B-611A-E674-2C79-AD44F60DA2A2}"/>
              </a:ext>
            </a:extLst>
          </p:cNvPr>
          <p:cNvSpPr txBox="1"/>
          <p:nvPr/>
        </p:nvSpPr>
        <p:spPr>
          <a:xfrm>
            <a:off x="3557338" y="779324"/>
            <a:ext cx="5690293" cy="319318"/>
          </a:xfrm>
          <a:prstGeom prst="rect">
            <a:avLst/>
          </a:prstGeom>
          <a:noFill/>
        </p:spPr>
        <p:txBody>
          <a:bodyPr wrap="square">
            <a:spAutoFit/>
          </a:bodyPr>
          <a:lstStyle/>
          <a:p>
            <a:pPr>
              <a:lnSpc>
                <a:spcPts val="1425"/>
              </a:lnSpc>
              <a:buNone/>
            </a:pPr>
            <a:r>
              <a:rPr lang="de-DE" sz="2600" b="1" dirty="0">
                <a:solidFill>
                  <a:schemeClr val="bg2">
                    <a:lumMod val="25000"/>
                  </a:schemeClr>
                </a:solidFill>
                <a:effectLst/>
              </a:rPr>
              <a:t>Zeitliche Muster in Clusterverhalten</a:t>
            </a:r>
            <a:endParaRPr lang="de-DE" sz="2600" b="0" dirty="0">
              <a:solidFill>
                <a:schemeClr val="bg2">
                  <a:lumMod val="25000"/>
                </a:schemeClr>
              </a:solidFill>
              <a:effectLst/>
            </a:endParaRPr>
          </a:p>
        </p:txBody>
      </p:sp>
    </p:spTree>
    <p:extLst>
      <p:ext uri="{BB962C8B-B14F-4D97-AF65-F5344CB8AC3E}">
        <p14:creationId xmlns:p14="http://schemas.microsoft.com/office/powerpoint/2010/main" val="264921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3"/>
          <a:stretch>
            <a:fillRect/>
          </a:stretch>
        </p:blipFill>
        <p:spPr>
          <a:xfrm>
            <a:off x="6096001" y="1652616"/>
            <a:ext cx="6096000" cy="3875029"/>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4"/>
          <a:stretch>
            <a:fillRect/>
          </a:stretch>
        </p:blipFill>
        <p:spPr>
          <a:xfrm>
            <a:off x="0" y="1652616"/>
            <a:ext cx="6036333" cy="38750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7856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3102334" y="393825"/>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727195" y="1483360"/>
            <a:ext cx="10920490" cy="37064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9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38101" y="168134"/>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a:effectLst>
            <a:outerShdw blurRad="50800" dist="38100" dir="2700000" algn="tl" rotWithShape="0">
              <a:prstClr val="black">
                <a:alpha val="40000"/>
              </a:prstClr>
            </a:outerShdw>
          </a:effectLst>
        </p:spPr>
      </p:pic>
      <p:sp>
        <p:nvSpPr>
          <p:cNvPr id="5" name="Textfeld 4">
            <a:extLst>
              <a:ext uri="{FF2B5EF4-FFF2-40B4-BE49-F238E27FC236}">
                <a16:creationId xmlns:a16="http://schemas.microsoft.com/office/drawing/2014/main" id="{AA61C05B-CCBE-A5ED-678C-56468B29EFE2}"/>
              </a:ext>
            </a:extLst>
          </p:cNvPr>
          <p:cNvSpPr txBox="1"/>
          <p:nvPr/>
        </p:nvSpPr>
        <p:spPr>
          <a:xfrm>
            <a:off x="316871" y="1636844"/>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257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85551" y="395846"/>
            <a:ext cx="4328236" cy="3046988"/>
          </a:xfrm>
          <a:prstGeom prst="rect">
            <a:avLst/>
          </a:prstGeom>
          <a:noFill/>
        </p:spPr>
        <p:txBody>
          <a:bodyPr wrap="none" rtlCol="0">
            <a:spAutoFit/>
          </a:bodyPr>
          <a:lstStyle/>
          <a:p>
            <a:r>
              <a:rPr lang="de-DE" sz="2400" dirty="0"/>
              <a:t>Folie für: </a:t>
            </a:r>
          </a:p>
          <a:p>
            <a:endParaRPr lang="de-DE" sz="2400" dirty="0"/>
          </a:p>
          <a:p>
            <a:r>
              <a:rPr lang="de-DE" sz="2400" dirty="0"/>
              <a:t>Wer sind wir?</a:t>
            </a:r>
            <a:br>
              <a:rPr lang="de-DE" sz="2400" dirty="0"/>
            </a:br>
            <a:r>
              <a:rPr lang="de-DE" sz="2400" dirty="0"/>
              <a:t>Wer ist Redezeit?</a:t>
            </a:r>
            <a:br>
              <a:rPr lang="de-DE" sz="2400" dirty="0"/>
            </a:br>
            <a:r>
              <a:rPr lang="de-DE" sz="2400" dirty="0"/>
              <a:t>Was ist unsere Projekt </a:t>
            </a:r>
          </a:p>
          <a:p>
            <a:r>
              <a:rPr lang="de-DE" sz="2400" dirty="0"/>
              <a:t>und Projekt Ziel?</a:t>
            </a:r>
            <a:br>
              <a:rPr lang="de-DE" sz="2400" dirty="0"/>
            </a:br>
            <a:br>
              <a:rPr lang="de-DE" sz="2400" dirty="0"/>
            </a:br>
            <a:r>
              <a:rPr lang="de-DE" sz="2400" dirty="0"/>
              <a:t>Noch nicht fertig Platz für Ideen</a:t>
            </a: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3"/>
          <a:stretch>
            <a:fillRect/>
          </a:stretch>
        </p:blipFill>
        <p:spPr>
          <a:xfrm>
            <a:off x="5620843" y="234886"/>
            <a:ext cx="6571157" cy="5429222"/>
          </a:xfrm>
          <a:prstGeom prst="rect">
            <a:avLst/>
          </a:prstGeom>
        </p:spPr>
      </p:pic>
      <p:sp>
        <p:nvSpPr>
          <p:cNvPr id="6" name="Textfeld 5">
            <a:extLst>
              <a:ext uri="{FF2B5EF4-FFF2-40B4-BE49-F238E27FC236}">
                <a16:creationId xmlns:a16="http://schemas.microsoft.com/office/drawing/2014/main" id="{A95CB0AF-3C24-71C2-559D-4D36B5BF60BD}"/>
              </a:ext>
            </a:extLst>
          </p:cNvPr>
          <p:cNvSpPr txBox="1"/>
          <p:nvPr/>
        </p:nvSpPr>
        <p:spPr>
          <a:xfrm>
            <a:off x="238337" y="3599832"/>
            <a:ext cx="4556687" cy="2862322"/>
          </a:xfrm>
          <a:prstGeom prst="rect">
            <a:avLst/>
          </a:prstGeom>
          <a:noFill/>
        </p:spPr>
        <p:txBody>
          <a:bodyPr wrap="square">
            <a:spAutoFit/>
          </a:bodyPr>
          <a:lstStyle/>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Extraktion der zugrundeliegenden Daten aus Google </a:t>
            </a:r>
            <a:r>
              <a:rPr lang="de-DE" sz="1800" dirty="0" err="1">
                <a:solidFill>
                  <a:srgbClr val="222222"/>
                </a:solidFill>
              </a:rPr>
              <a:t>Looker</a:t>
            </a:r>
            <a:r>
              <a:rPr lang="de-DE" sz="18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Automatisierung der Datenabrufe und Erstellung wöchentlicher Berichte</a:t>
            </a:r>
            <a:endParaRPr lang="de-DE" sz="1050" dirty="0"/>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341543" y="2651083"/>
            <a:ext cx="5386814" cy="320882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172017" y="933312"/>
            <a:ext cx="118509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172016" y="3433381"/>
            <a:ext cx="52662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2580664" y="2413313"/>
            <a:ext cx="8456669" cy="315794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feld 3">
            <a:extLst>
              <a:ext uri="{FF2B5EF4-FFF2-40B4-BE49-F238E27FC236}">
                <a16:creationId xmlns:a16="http://schemas.microsoft.com/office/drawing/2014/main" id="{8C31C004-F6F4-3559-8ED8-38EAED02846F}"/>
              </a:ext>
            </a:extLst>
          </p:cNvPr>
          <p:cNvSpPr txBox="1"/>
          <p:nvPr/>
        </p:nvSpPr>
        <p:spPr>
          <a:xfrm>
            <a:off x="257049" y="293440"/>
            <a:ext cx="11262512"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a:effectLst>
            <a:outerShdw blurRad="50800" dist="38100" dir="2700000" algn="tl" rotWithShape="0">
              <a:prstClr val="black">
                <a:alpha val="40000"/>
              </a:prstClr>
            </a:outerShdw>
          </a:effectLst>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6697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DEAC945-CEFE-BFEB-7AA8-031A1981733D}"/>
              </a:ext>
            </a:extLst>
          </p:cNvPr>
          <p:cNvSpPr txBox="1"/>
          <p:nvPr/>
        </p:nvSpPr>
        <p:spPr>
          <a:xfrm>
            <a:off x="4802215" y="316671"/>
            <a:ext cx="2587568" cy="523220"/>
          </a:xfrm>
          <a:prstGeom prst="rect">
            <a:avLst/>
          </a:prstGeom>
          <a:noFill/>
        </p:spPr>
        <p:txBody>
          <a:bodyPr wrap="none" rtlCol="0">
            <a:spAutoFit/>
          </a:bodyPr>
          <a:lstStyle/>
          <a:p>
            <a:r>
              <a:rPr lang="de-DE" sz="2800" dirty="0"/>
              <a:t>Datenübersicht</a:t>
            </a:r>
          </a:p>
        </p:txBody>
      </p:sp>
      <p:pic>
        <p:nvPicPr>
          <p:cNvPr id="4" name="Grafik 3">
            <a:extLst>
              <a:ext uri="{FF2B5EF4-FFF2-40B4-BE49-F238E27FC236}">
                <a16:creationId xmlns:a16="http://schemas.microsoft.com/office/drawing/2014/main" id="{7042B2B8-09A2-7266-EFB5-284B8AB57811}"/>
              </a:ext>
            </a:extLst>
          </p:cNvPr>
          <p:cNvPicPr>
            <a:picLocks noChangeAspect="1"/>
          </p:cNvPicPr>
          <p:nvPr/>
        </p:nvPicPr>
        <p:blipFill>
          <a:blip r:embed="rId3"/>
          <a:stretch>
            <a:fillRect/>
          </a:stretch>
        </p:blipFill>
        <p:spPr>
          <a:xfrm>
            <a:off x="1341792" y="1103971"/>
            <a:ext cx="9508416" cy="5278141"/>
          </a:xfrm>
          <a:prstGeom prst="rect">
            <a:avLst/>
          </a:prstGeom>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630465" y="1116556"/>
            <a:ext cx="6931070" cy="544570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393825" y="166611"/>
            <a:ext cx="11404350"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479280" y="1423143"/>
            <a:ext cx="6079170" cy="5215126"/>
          </a:xfrm>
          <a:prstGeom prst="rect">
            <a:avLst/>
          </a:prstGeom>
          <a:effectLst>
            <a:outerShdw blurRad="50800" dist="38100" dir="2700000" algn="tl" rotWithShape="0">
              <a:prstClr val="black">
                <a:alpha val="40000"/>
              </a:prstClr>
            </a:outerShdw>
          </a:effectLst>
        </p:spPr>
      </p:pic>
      <p:sp>
        <p:nvSpPr>
          <p:cNvPr id="9" name="Textfeld 8">
            <a:extLst>
              <a:ext uri="{FF2B5EF4-FFF2-40B4-BE49-F238E27FC236}">
                <a16:creationId xmlns:a16="http://schemas.microsoft.com/office/drawing/2014/main" id="{E4410A7A-B68C-7F7C-6659-655701F3B44B}"/>
              </a:ext>
            </a:extLst>
          </p:cNvPr>
          <p:cNvSpPr txBox="1"/>
          <p:nvPr/>
        </p:nvSpPr>
        <p:spPr>
          <a:xfrm>
            <a:off x="4538542"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Zeit in </a:t>
            </a:r>
            <a:r>
              <a:rPr lang="de-DE" sz="1600" dirty="0">
                <a:solidFill>
                  <a:schemeClr val="tx1">
                    <a:lumMod val="75000"/>
                    <a:lumOff val="25000"/>
                  </a:schemeClr>
                </a:solidFill>
              </a:rPr>
              <a:t>S</a:t>
            </a:r>
            <a:r>
              <a:rPr lang="de-DE" sz="1600" b="0" dirty="0">
                <a:solidFill>
                  <a:schemeClr val="tx1">
                    <a:lumMod val="75000"/>
                    <a:lumOff val="25000"/>
                  </a:schemeClr>
                </a:solidFill>
                <a:effectLst/>
              </a:rPr>
              <a:t>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a:t>
            </a:r>
            <a:r>
              <a:rPr lang="de-DE" sz="1600" dirty="0">
                <a:solidFill>
                  <a:schemeClr val="tx1">
                    <a:lumMod val="75000"/>
                    <a:lumOff val="25000"/>
                  </a:schemeClr>
                </a:solidFill>
              </a:rPr>
              <a:t>Zeit in Sekunden</a:t>
            </a:r>
            <a:r>
              <a:rPr lang="de-DE" sz="1600" b="0" dirty="0">
                <a:solidFill>
                  <a:schemeClr val="tx1">
                    <a:lumMod val="75000"/>
                    <a:lumOff val="25000"/>
                  </a:schemeClr>
                </a:solidFill>
                <a:effectLst/>
              </a:rPr>
              <a:t>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4483</Words>
  <Application>Microsoft Office PowerPoint</Application>
  <PresentationFormat>Breitbild</PresentationFormat>
  <Paragraphs>382</Paragraphs>
  <Slides>23</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23</vt:i4>
      </vt:variant>
    </vt:vector>
  </HeadingPairs>
  <TitlesOfParts>
    <vt:vector size="31"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Scraping</vt:lpstr>
      <vt:lpstr>Scraper App code</vt:lpstr>
      <vt:lpstr>App.py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14</cp:revision>
  <dcterms:created xsi:type="dcterms:W3CDTF">2025-07-14T00:15:22Z</dcterms:created>
  <dcterms:modified xsi:type="dcterms:W3CDTF">2025-07-21T08:02:04Z</dcterms:modified>
</cp:coreProperties>
</file>